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tmp" ContentType="image/png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68" r:id="rId2"/>
    <p:sldId id="265" r:id="rId3"/>
    <p:sldId id="360" r:id="rId4"/>
    <p:sldId id="675" r:id="rId5"/>
    <p:sldId id="361" r:id="rId6"/>
    <p:sldId id="678" r:id="rId7"/>
    <p:sldId id="362" r:id="rId8"/>
    <p:sldId id="676" r:id="rId9"/>
    <p:sldId id="677" r:id="rId10"/>
    <p:sldId id="679" r:id="rId11"/>
    <p:sldId id="688" r:id="rId12"/>
    <p:sldId id="684" r:id="rId13"/>
    <p:sldId id="686" r:id="rId14"/>
    <p:sldId id="363" r:id="rId15"/>
    <p:sldId id="365" r:id="rId16"/>
    <p:sldId id="695" r:id="rId17"/>
    <p:sldId id="366" r:id="rId18"/>
    <p:sldId id="367" r:id="rId19"/>
    <p:sldId id="28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90" d="100"/>
          <a:sy n="90" d="100"/>
        </p:scale>
        <p:origin x="278" y="-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2B3E5-2F20-430E-A5A5-27A4D4D82C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76F4B8-C171-4ED1-810F-908AF2F360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ECE3B-1D2C-4CA2-B78D-E306123D5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A4A1C-7D0B-4F08-B020-AAE0290F397B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EBC42-191D-4EA0-9025-28C4D7A07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CD799-9D25-428D-A0AE-A87019CB9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47D6-3A3A-4FB4-9336-A8EF5FE0C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271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62417-F065-4E76-9927-0AA2B939E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E3C8E1-10AF-4E7A-A502-6A0F71F24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48943-506D-4E26-8681-C2839B70D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A4A1C-7D0B-4F08-B020-AAE0290F397B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F83DF-F10E-42DA-8459-57605B55B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E240D-BFEE-4C19-9065-025012225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47D6-3A3A-4FB4-9336-A8EF5FE0C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80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27CB0D-E4DA-42BC-A6B3-23372CE1C1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A5AB88-F338-4027-8EE9-9E633FEFDD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C1637F-5FD3-4FF0-AA8F-67D787423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A4A1C-7D0B-4F08-B020-AAE0290F397B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B4970-7768-4406-BD4C-BE62B9DC4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A88F3-7231-493C-81DB-F5A37AFA2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47D6-3A3A-4FB4-9336-A8EF5FE0C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942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609600" y="215371"/>
            <a:ext cx="10972800" cy="1097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FA3"/>
              </a:buClr>
              <a:buSzPts val="3600"/>
              <a:buFont typeface="Times New Roman"/>
              <a:buNone/>
              <a:defRPr sz="4800" b="1" i="0" u="none" strike="noStrike" cap="none">
                <a:solidFill>
                  <a:srgbClr val="007FA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609601" y="1441451"/>
            <a:ext cx="10977033" cy="4709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•"/>
              <a:defRPr/>
            </a:lvl1pPr>
            <a:lvl2pPr marL="1219170" lvl="1" indent="-457189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2pPr>
            <a:lvl3pPr marL="1828754" lvl="2" indent="-457189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3pPr>
            <a:lvl4pPr marL="2438339" lvl="3" indent="-457189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4pPr>
            <a:lvl5pPr marL="3047924" lvl="4" indent="-457189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dt" idx="10"/>
          </p:nvPr>
        </p:nvSpPr>
        <p:spPr>
          <a:xfrm>
            <a:off x="8447617" y="113071"/>
            <a:ext cx="2844799" cy="182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ldNum" idx="12"/>
          </p:nvPr>
        </p:nvSpPr>
        <p:spPr>
          <a:xfrm>
            <a:off x="11292415" y="113071"/>
            <a:ext cx="735711" cy="182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4406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C16DE-71F6-4412-9767-0243A2301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46AE2-0B41-4FEA-87E7-163A2A98D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40A17-FD7C-42CD-A2C0-B17039E90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A4A1C-7D0B-4F08-B020-AAE0290F397B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301F9-5751-4BCC-A306-ECC7B6118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2237C-BCC4-4749-BA82-7B6164C73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47D6-3A3A-4FB4-9336-A8EF5FE0C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697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52AB4-F581-4A8C-963C-C93B5F582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3CA10-5A5D-4E1D-A582-5AE8368239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D47A5-AA69-43DD-BD0A-44DA60FF6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A4A1C-7D0B-4F08-B020-AAE0290F397B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7A99F-2049-47AF-828F-FD05C5167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88527-5532-4C19-8AE5-87E5B678E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47D6-3A3A-4FB4-9336-A8EF5FE0C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048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1B406-9A37-4FE6-BD27-4F7F2BD65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5C733-7671-4951-A746-58BBCEE60C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730AAE-68CA-40FB-9F38-6E413C175C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D6BA57-0BAF-4F53-ABB4-02867CA89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A4A1C-7D0B-4F08-B020-AAE0290F397B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364148-BE32-4202-8208-E638A415D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EF0E30-B40D-4532-8E2D-78CD47755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47D6-3A3A-4FB4-9336-A8EF5FE0C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57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1C339-6093-4875-B0C2-94A6B321C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B32CE2-4429-43E7-AB1E-87A1B78F8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8F55D1-E988-41E8-85E2-C8487E1B8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92031-D5BC-48FE-B50E-92A7EC15BF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FC79F3-F220-4B57-8A65-5582093EE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E68E3C-23C8-4888-8E85-EBBFFFE7B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A4A1C-7D0B-4F08-B020-AAE0290F397B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D19050-4941-4E59-96F4-96288F8F0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4DD1DD-73BD-4872-8995-3626A2B93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47D6-3A3A-4FB4-9336-A8EF5FE0C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12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EAB11-11CE-44BF-BABE-A4FEDE721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002DF7-6B5A-431B-87A7-EF4716505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A4A1C-7D0B-4F08-B020-AAE0290F397B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5C34A8-CC3D-40EC-95C9-A94BC0BC6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992752-640C-4C8F-8785-C7F435BD2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47D6-3A3A-4FB4-9336-A8EF5FE0C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290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374B60-3153-4014-8751-336D8819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A4A1C-7D0B-4F08-B020-AAE0290F397B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15C8D1-03E3-4CD3-B5D8-4FC5033C3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E06E6-2609-41CF-9D1C-104E61DB1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47D6-3A3A-4FB4-9336-A8EF5FE0C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37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255C7-EB5A-4881-8B4B-A2F38930A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4F771-83E5-4809-A519-0400D24F4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C9CA5D-E78C-4D0A-9736-128666067A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E6A21B-F4EE-49E8-A714-EF427A691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A4A1C-7D0B-4F08-B020-AAE0290F397B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F69D8C-BEEB-4980-A6DC-C5128753C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12E5FA-5C3A-484B-B7A1-0612F042D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47D6-3A3A-4FB4-9336-A8EF5FE0C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2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18E30-52B9-4258-8E34-57C8F81DB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BBAAB3-0A18-4F56-AAA6-642A5981D1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771D7E-32A8-4D36-B4BF-37F250EA47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77D995-F135-4CA2-8E90-D35C68B8F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A4A1C-7D0B-4F08-B020-AAE0290F397B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666D4-EC4A-4FF8-8963-737CF37A3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241B8C-5028-4E62-A7DC-EB6BD11AE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47D6-3A3A-4FB4-9336-A8EF5FE0C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870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7CD85F-E1CC-4C2E-9BEE-28FCD5BE3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015DD-3871-4BFD-AD78-7C0C8AB47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DFEC5-DA6A-4ACB-B09D-6C042AF90A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1A4A1C-7D0B-4F08-B020-AAE0290F397B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8F428-7B41-45C1-88CD-5DCCB7AB4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81C8D-577A-4A22-9094-18AEBF27A7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A47D6-3A3A-4FB4-9336-A8EF5FE0C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93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cssfontstack.com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FDE5A-0E61-4B9E-91B1-A07388500A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sz="4800" b="1" dirty="0">
                <a:solidFill>
                  <a:srgbClr val="007FA3"/>
                </a:solidFill>
                <a:latin typeface="Arial"/>
                <a:cs typeface="Arial"/>
                <a:sym typeface="Arial"/>
              </a:rPr>
              <a:t>CSS Text Styling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F8211E-9ABE-4EF9-B9A0-A196C0016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Originally: R. Connolly, </a:t>
            </a:r>
          </a:p>
          <a:p>
            <a:r>
              <a:rPr lang="en-CA" dirty="0"/>
              <a:t>Modified: 2020 Y. </a:t>
            </a:r>
            <a:r>
              <a:rPr lang="en-CA" dirty="0" err="1"/>
              <a:t>Amannejad</a:t>
            </a:r>
            <a:r>
              <a:rPr lang="en-CA" dirty="0"/>
              <a:t> </a:t>
            </a:r>
            <a:br>
              <a:rPr lang="en-CA" dirty="0"/>
            </a:br>
            <a:r>
              <a:rPr lang="en-CA" dirty="0"/>
              <a:t>&amp; 2023 </a:t>
            </a:r>
            <a:r>
              <a:rPr lang="en-CA"/>
              <a:t>PJ Perri &amp; 2026 Jim Davis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076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300" b="1" dirty="0">
                <a:solidFill>
                  <a:srgbClr val="007FA3"/>
                </a:solidFill>
                <a:latin typeface="Arial"/>
                <a:cs typeface="Arial"/>
              </a:rPr>
              <a:t>@font-face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Over the past few years, the most recent browser versions have begun to support the </a:t>
            </a:r>
            <a:r>
              <a:rPr lang="en-US" b="1" dirty="0"/>
              <a:t>@font-face </a:t>
            </a:r>
            <a:r>
              <a:rPr lang="en-US" dirty="0"/>
              <a:t>selector in CSS. </a:t>
            </a:r>
          </a:p>
          <a:p>
            <a:pPr algn="just"/>
            <a:r>
              <a:rPr lang="en-US" dirty="0"/>
              <a:t>This selector allows you to use a font on your site even if it is not installed on the end user’s computer. </a:t>
            </a:r>
          </a:p>
          <a:p>
            <a:pPr algn="just"/>
            <a:r>
              <a:rPr lang="en-US" dirty="0"/>
              <a:t>Due to the on-going popularity of open source font sites such as Google Web Fonts (http://www.google.com/webfonts) and Font Squirrel (http://www.fontsquirrel.com/), @font-face seems to have gained a critical mass of widespread usage.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1005840" y="1385888"/>
            <a:ext cx="8534400" cy="3048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The future is now</a:t>
            </a:r>
          </a:p>
        </p:txBody>
      </p:sp>
    </p:spTree>
    <p:extLst>
      <p:ext uri="{BB962C8B-B14F-4D97-AF65-F5344CB8AC3E}">
        <p14:creationId xmlns:p14="http://schemas.microsoft.com/office/powerpoint/2010/main" val="1013494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783487" cy="987039"/>
          </a:xfrm>
        </p:spPr>
        <p:txBody>
          <a:bodyPr/>
          <a:lstStyle/>
          <a:p>
            <a:r>
              <a:rPr lang="en-US" sz="4300" b="1" dirty="0">
                <a:solidFill>
                  <a:srgbClr val="007FA3"/>
                </a:solidFill>
                <a:latin typeface="Arial"/>
                <a:cs typeface="Arial"/>
              </a:rPr>
              <a:t>Google Font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6F8A92-1A1E-4F7D-9D3E-97BA4989A1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3003" y="1644574"/>
            <a:ext cx="9019210" cy="4368188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D696BF-9E3C-48A1-92F4-EB12D0631D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54908" y="623844"/>
            <a:ext cx="6797304" cy="2888478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https://fonts.google.com/</a:t>
            </a:r>
            <a:endParaRPr lang="en-US" dirty="0"/>
          </a:p>
          <a:p>
            <a:r>
              <a:rPr lang="en-CA" dirty="0"/>
              <a:t>In</a:t>
            </a:r>
            <a:r>
              <a:rPr lang="en-US" dirty="0" err="1"/>
              <a:t>clude</a:t>
            </a:r>
            <a:r>
              <a:rPr lang="en-US" dirty="0"/>
              <a:t> the Google Fonts into your external .</a:t>
            </a:r>
            <a:r>
              <a:rPr lang="en-US" dirty="0" err="1"/>
              <a:t>css</a:t>
            </a:r>
            <a:r>
              <a:rPr lang="en-US" dirty="0"/>
              <a:t> by importing it in the first 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9C409-AEBC-AC4B-B24C-458B6F1C7CF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978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007FA3"/>
                </a:solidFill>
                <a:latin typeface="Arial"/>
                <a:cs typeface="Arial"/>
              </a:rPr>
              <a:t>Using </a:t>
            </a:r>
            <a:br>
              <a:rPr lang="en-US" sz="4800" b="1" dirty="0">
                <a:solidFill>
                  <a:srgbClr val="007FA3"/>
                </a:solidFill>
                <a:latin typeface="Arial"/>
                <a:cs typeface="Arial"/>
              </a:rPr>
            </a:br>
            <a:r>
              <a:rPr lang="en-US" sz="4800" b="1" dirty="0" err="1">
                <a:solidFill>
                  <a:srgbClr val="007FA3"/>
                </a:solidFill>
                <a:latin typeface="Arial"/>
                <a:cs typeface="Arial"/>
              </a:rPr>
              <a:t>em</a:t>
            </a:r>
            <a:r>
              <a:rPr lang="en-US" sz="4800" b="1" dirty="0">
                <a:solidFill>
                  <a:srgbClr val="007FA3"/>
                </a:solidFill>
                <a:latin typeface="Arial"/>
                <a:cs typeface="Arial"/>
              </a:rPr>
              <a:t> &amp; %</a:t>
            </a:r>
            <a:endParaRPr lang="en-US" sz="4800" b="1" dirty="0">
              <a:solidFill>
                <a:srgbClr val="007FA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087A0-9852-400D-BEF5-18261E0960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60292"/>
            <a:ext cx="3932237" cy="3108696"/>
          </a:xfrm>
        </p:spPr>
        <p:txBody>
          <a:bodyPr/>
          <a:lstStyle/>
          <a:p>
            <a:r>
              <a:rPr lang="en-US" sz="2000" dirty="0"/>
              <a:t>Things can quickly become difficult to calculate actual sizes when there are </a:t>
            </a:r>
            <a:r>
              <a:rPr lang="en-US" sz="2000" b="1" dirty="0">
                <a:solidFill>
                  <a:schemeClr val="accent2"/>
                </a:solidFill>
              </a:rPr>
              <a:t>nested elements</a:t>
            </a:r>
          </a:p>
          <a:p>
            <a:endParaRPr lang="en-US" sz="2000" dirty="0"/>
          </a:p>
          <a:p>
            <a:endParaRPr lang="en-US" dirty="0"/>
          </a:p>
        </p:txBody>
      </p:sp>
      <p:graphicFrame>
        <p:nvGraphicFramePr>
          <p:cNvPr id="10" name="Object 2">
            <a:extLst>
              <a:ext uri="{FF2B5EF4-FFF2-40B4-BE49-F238E27FC236}">
                <a16:creationId xmlns:a16="http://schemas.microsoft.com/office/drawing/2014/main" id="{A3CC1CF6-7CC2-4C54-BCD8-5DB1DEF1D396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4920374"/>
              </p:ext>
            </p:extLst>
          </p:nvPr>
        </p:nvGraphicFramePr>
        <p:xfrm>
          <a:off x="5246687" y="457201"/>
          <a:ext cx="6615113" cy="6036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Visio" r:id="rId3" imgW="6105545" imgH="4817083" progId="Visio.Drawing.11">
                  <p:embed/>
                </p:oleObj>
              </mc:Choice>
              <mc:Fallback>
                <p:oleObj name="Visio" r:id="rId3" imgW="6105545" imgH="4817083" progId="Visio.Drawing.11">
                  <p:embed/>
                  <p:pic>
                    <p:nvPicPr>
                      <p:cNvPr id="10035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6687" y="457201"/>
                        <a:ext cx="6615113" cy="60367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6448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>
                <a:solidFill>
                  <a:srgbClr val="007FA3"/>
                </a:solidFill>
                <a:latin typeface="Arial"/>
                <a:cs typeface="Arial"/>
              </a:rPr>
              <a:t>The </a:t>
            </a:r>
            <a:r>
              <a:rPr lang="en-US" sz="4800" b="1" dirty="0" err="1">
                <a:solidFill>
                  <a:srgbClr val="007FA3"/>
                </a:solidFill>
                <a:latin typeface="Arial"/>
                <a:cs typeface="Arial"/>
              </a:rPr>
              <a:t>rem</a:t>
            </a:r>
            <a:r>
              <a:rPr lang="en-US" sz="4800" b="1" dirty="0">
                <a:solidFill>
                  <a:srgbClr val="007FA3"/>
                </a:solidFill>
                <a:latin typeface="Arial"/>
                <a:cs typeface="Arial"/>
              </a:rPr>
              <a:t> unit</a:t>
            </a:r>
          </a:p>
        </p:txBody>
      </p:sp>
      <p:graphicFrame>
        <p:nvGraphicFramePr>
          <p:cNvPr id="10137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176654"/>
              </p:ext>
            </p:extLst>
          </p:nvPr>
        </p:nvGraphicFramePr>
        <p:xfrm>
          <a:off x="838201" y="2830776"/>
          <a:ext cx="10515600" cy="3375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" name="Visio" r:id="rId3" imgW="6448343" imgH="2070100" progId="Visio.Drawing.11">
                  <p:embed/>
                </p:oleObj>
              </mc:Choice>
              <mc:Fallback>
                <p:oleObj name="Visio" r:id="rId3" imgW="6448343" imgH="2070100" progId="Visio.Drawing.11">
                  <p:embed/>
                  <p:pic>
                    <p:nvPicPr>
                      <p:cNvPr id="10137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1" y="2830776"/>
                        <a:ext cx="10515600" cy="33757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45C9510D-5365-4DED-9BA5-279485030F9B}"/>
              </a:ext>
            </a:extLst>
          </p:cNvPr>
          <p:cNvSpPr/>
          <p:nvPr/>
        </p:nvSpPr>
        <p:spPr>
          <a:xfrm>
            <a:off x="838200" y="1544285"/>
            <a:ext cx="103824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So? Use </a:t>
            </a:r>
            <a:r>
              <a:rPr lang="en-US" sz="2800" b="1" dirty="0">
                <a:solidFill>
                  <a:schemeClr val="accent2"/>
                </a:solidFill>
              </a:rPr>
              <a:t>rem</a:t>
            </a:r>
            <a:r>
              <a:rPr lang="en-US" sz="2800" dirty="0"/>
              <a:t> (for root </a:t>
            </a:r>
            <a:r>
              <a:rPr lang="en-US" sz="2800" dirty="0" err="1"/>
              <a:t>em</a:t>
            </a:r>
            <a:r>
              <a:rPr lang="en-US" sz="2800" dirty="0"/>
              <a:t> unit). This unit is always relative to the size of the root element (i.e., the &lt;html&gt; </a:t>
            </a:r>
            <a:r>
              <a:rPr lang="en-CA" sz="2800" dirty="0"/>
              <a:t>element).</a:t>
            </a:r>
          </a:p>
        </p:txBody>
      </p:sp>
    </p:spTree>
    <p:extLst>
      <p:ext uri="{BB962C8B-B14F-4D97-AF65-F5344CB8AC3E}">
        <p14:creationId xmlns:p14="http://schemas.microsoft.com/office/powerpoint/2010/main" val="320249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C2BA2-DEF0-48EA-A8FB-D0176ADDF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Font Sizes: The Defaults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A70D5D-932B-4870-BA8F-48EA0C1902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If we wish to create web layouts that work well on different devices, we should learn to use relative units such as </a:t>
            </a:r>
            <a:r>
              <a:rPr lang="en-US" sz="2400" b="1" dirty="0" err="1">
                <a:solidFill>
                  <a:srgbClr val="009A9A"/>
                </a:solidFill>
                <a:latin typeface="+mj-lt"/>
              </a:rPr>
              <a:t>em</a:t>
            </a:r>
            <a:r>
              <a:rPr lang="en-US" sz="2400" b="1" dirty="0">
                <a:solidFill>
                  <a:srgbClr val="009A9A"/>
                </a:solidFill>
                <a:latin typeface="+mj-lt"/>
              </a:rPr>
              <a:t> units 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or </a:t>
            </a:r>
            <a:r>
              <a:rPr lang="en-US" sz="2400" b="1" dirty="0">
                <a:solidFill>
                  <a:srgbClr val="009A9A"/>
                </a:solidFill>
                <a:latin typeface="+mj-lt"/>
              </a:rPr>
              <a:t>percentages 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for our font sizes</a:t>
            </a:r>
          </a:p>
          <a:p>
            <a:pPr marL="152396" indent="0">
              <a:buNone/>
            </a:pPr>
            <a:r>
              <a:rPr lang="en-CA" sz="2400" dirty="0">
                <a:solidFill>
                  <a:srgbClr val="000000"/>
                </a:solidFill>
                <a:latin typeface="+mj-lt"/>
              </a:rPr>
              <a:t>N</a:t>
            </a:r>
            <a:r>
              <a:rPr lang="en-US" sz="2400" dirty="0" err="1">
                <a:solidFill>
                  <a:srgbClr val="000000"/>
                </a:solidFill>
                <a:latin typeface="+mj-lt"/>
              </a:rPr>
              <a:t>ote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the default sizes:</a:t>
            </a:r>
            <a:endParaRPr lang="en-CA" sz="2400" dirty="0">
              <a:solidFill>
                <a:srgbClr val="000000"/>
              </a:solidFill>
              <a:latin typeface="+mj-lt"/>
            </a:endParaRPr>
          </a:p>
        </p:txBody>
      </p:sp>
      <p:graphicFrame>
        <p:nvGraphicFramePr>
          <p:cNvPr id="4" name="Object 2">
            <a:extLst>
              <a:ext uri="{FF2B5EF4-FFF2-40B4-BE49-F238E27FC236}">
                <a16:creationId xmlns:a16="http://schemas.microsoft.com/office/drawing/2014/main" id="{3113D077-EB78-4C8D-96A3-5601FD8AB6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9474644"/>
              </p:ext>
            </p:extLst>
          </p:nvPr>
        </p:nvGraphicFramePr>
        <p:xfrm>
          <a:off x="4151431" y="2823864"/>
          <a:ext cx="8040569" cy="3327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Visio" r:id="rId3" imgW="7019945" imgH="2905057" progId="Visio.Drawing.11">
                  <p:embed/>
                </p:oleObj>
              </mc:Choice>
              <mc:Fallback>
                <p:oleObj name="Visio" r:id="rId3" imgW="7019945" imgH="2905057" progId="Visio.Drawing.11">
                  <p:embed/>
                  <p:pic>
                    <p:nvPicPr>
                      <p:cNvPr id="9933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1431" y="2823864"/>
                        <a:ext cx="8040569" cy="33275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5095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349F4-19A9-444B-9EA3-D3FBD801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Font Weight: JBYCDMYS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6B9E8-5F99-446B-88E8-FC888C197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2" y="1441451"/>
            <a:ext cx="6081821" cy="4709968"/>
          </a:xfrm>
        </p:spPr>
        <p:txBody>
          <a:bodyPr>
            <a:normAutofit fontScale="92500" lnSpcReduction="20000"/>
          </a:bodyPr>
          <a:lstStyle/>
          <a:p>
            <a:pPr marL="152396" indent="0">
              <a:buNone/>
            </a:pPr>
            <a:r>
              <a:rPr lang="en-US" b="0" i="0" u="none" strike="noStrike" baseline="0" dirty="0">
                <a:latin typeface="+mj-lt"/>
              </a:rPr>
              <a:t>Google Fonts made web fonts available to the masses, before that </a:t>
            </a:r>
            <a:r>
              <a:rPr lang="en-US" b="1" i="0" u="none" strike="noStrike" baseline="0" dirty="0">
                <a:latin typeface="+mj-lt"/>
              </a:rPr>
              <a:t>font-weight</a:t>
            </a:r>
            <a:r>
              <a:rPr lang="en-US" b="0" i="0" u="none" strike="noStrike" baseline="0" dirty="0">
                <a:latin typeface="+mj-lt"/>
              </a:rPr>
              <a:t> was typically set to either normal or bold</a:t>
            </a:r>
          </a:p>
          <a:p>
            <a:pPr algn="l"/>
            <a:r>
              <a:rPr lang="en-US" b="0" i="0" u="none" strike="noStrike" baseline="0" dirty="0">
                <a:latin typeface="+mj-lt"/>
              </a:rPr>
              <a:t>For instance, the popular Open Sans font has five different weights: </a:t>
            </a:r>
            <a:r>
              <a:rPr lang="en-US" b="1" i="0" u="none" strike="noStrike" baseline="0" dirty="0">
                <a:latin typeface="+mj-lt"/>
              </a:rPr>
              <a:t>light, regular, semi-bold, bold, </a:t>
            </a:r>
            <a:r>
              <a:rPr lang="en-US" i="0" u="none" strike="noStrike" baseline="0" dirty="0">
                <a:latin typeface="+mj-lt"/>
              </a:rPr>
              <a:t>and</a:t>
            </a:r>
            <a:r>
              <a:rPr lang="en-US" b="1" i="0" u="none" strike="noStrike" baseline="0" dirty="0">
                <a:latin typeface="+mj-lt"/>
              </a:rPr>
              <a:t> extra bold</a:t>
            </a:r>
          </a:p>
          <a:p>
            <a:pPr algn="l"/>
            <a:r>
              <a:rPr lang="en-CA" b="0" i="0" u="none" strike="noStrike" baseline="0" dirty="0">
                <a:latin typeface="+mj-lt"/>
              </a:rPr>
              <a:t>Within your CSS </a:t>
            </a:r>
            <a:r>
              <a:rPr lang="en-US" b="0" i="0" u="none" strike="noStrike" baseline="0" dirty="0">
                <a:latin typeface="+mj-lt"/>
              </a:rPr>
              <a:t>you specify which of these weights by using their numeric value, which typically ranges from 100 and 900, with larger numbers bolder than lower numbers</a:t>
            </a:r>
            <a:endParaRPr lang="en-CA" sz="1867" dirty="0">
              <a:latin typeface="+mj-lt"/>
            </a:endParaRPr>
          </a:p>
        </p:txBody>
      </p:sp>
      <p:pic>
        <p:nvPicPr>
          <p:cNvPr id="5" name="Picture 4" descr="FIGURE 4.36 Using Google Fonts&#10;">
            <a:extLst>
              <a:ext uri="{FF2B5EF4-FFF2-40B4-BE49-F238E27FC236}">
                <a16:creationId xmlns:a16="http://schemas.microsoft.com/office/drawing/2014/main" id="{F4EBB6F3-2047-45DD-BDB9-C30DEC0A8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366" y="1308789"/>
            <a:ext cx="3184197" cy="484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211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>
                <a:solidFill>
                  <a:srgbClr val="007FA3"/>
                </a:solidFill>
                <a:latin typeface="Arial"/>
                <a:cs typeface="Arial"/>
                <a:sym typeface="Arial"/>
              </a:rPr>
              <a:t>Font</a:t>
            </a:r>
            <a:r>
              <a:rPr lang="en-US" dirty="0"/>
              <a:t> </a:t>
            </a:r>
            <a:r>
              <a:rPr lang="en-US" sz="4800" b="1" dirty="0">
                <a:solidFill>
                  <a:srgbClr val="007FA3"/>
                </a:solidFill>
                <a:latin typeface="Arial"/>
                <a:cs typeface="Arial"/>
              </a:rPr>
              <a:t>Properties</a:t>
            </a:r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457200"/>
            <a:ext cx="6172200" cy="589915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E7277-2293-4F78-B5B8-46DD2C1C4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CA" sz="2000" dirty="0"/>
              <a:t>Similarly,</a:t>
            </a:r>
          </a:p>
          <a:p>
            <a:r>
              <a:rPr lang="en-CA" sz="2000" dirty="0"/>
              <a:t>Font-style, font, variants are only useful if they help communicate meaning.</a:t>
            </a:r>
          </a:p>
          <a:p>
            <a:pPr lvl="1"/>
            <a:r>
              <a:rPr lang="en-CA" sz="1800" dirty="0"/>
              <a:t>Small-caps? </a:t>
            </a:r>
            <a:r>
              <a:rPr lang="en-CA" sz="1800"/>
              <a:t>Really?</a:t>
            </a:r>
          </a:p>
          <a:p>
            <a:pPr lvl="1"/>
            <a:r>
              <a:rPr lang="en-CA" sz="1800"/>
              <a:t>All caps? Are you kidding me?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9C409-AEBC-AC4B-B24C-458B6F1C7CF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72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94C7E-4F13-420B-A5A1-06BC3DABC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800" b="1" dirty="0">
                <a:solidFill>
                  <a:srgbClr val="007FA3"/>
                </a:solidFill>
                <a:latin typeface="Arial"/>
                <a:cs typeface="Arial"/>
              </a:rPr>
              <a:t>Paragraph</a:t>
            </a:r>
            <a:r>
              <a:rPr lang="en-CA" dirty="0"/>
              <a:t> </a:t>
            </a:r>
            <a:r>
              <a:rPr lang="en-CA" sz="4800" b="1" dirty="0">
                <a:solidFill>
                  <a:srgbClr val="007FA3"/>
                </a:solidFill>
                <a:latin typeface="Arial"/>
                <a:cs typeface="Arial"/>
              </a:rPr>
              <a:t>Properties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7E12E-1441-4ACB-9434-0509013F34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53006"/>
            <a:ext cx="5256212" cy="4383464"/>
          </a:xfrm>
        </p:spPr>
        <p:txBody>
          <a:bodyPr>
            <a:normAutofit fontScale="77500" lnSpcReduction="20000"/>
          </a:bodyPr>
          <a:lstStyle/>
          <a:p>
            <a:pPr marL="152396" indent="0">
              <a:buNone/>
            </a:pPr>
            <a:r>
              <a:rPr lang="en-US" sz="2400" dirty="0">
                <a:latin typeface="+mj-lt"/>
              </a:rPr>
              <a:t>Just as there are properties that affect the font in CSS, there is also a range of CSS properties that affect text independently of the font.</a:t>
            </a:r>
          </a:p>
          <a:p>
            <a:pPr marL="152396" indent="0">
              <a:buNone/>
            </a:pPr>
            <a:r>
              <a:rPr lang="en-US" sz="2400" dirty="0">
                <a:latin typeface="+mj-lt"/>
              </a:rPr>
              <a:t>The table describes the following paragraph properties in detail.</a:t>
            </a:r>
            <a:endParaRPr lang="en-CA" sz="2400" dirty="0">
              <a:latin typeface="+mj-lt"/>
            </a:endParaRPr>
          </a:p>
          <a:p>
            <a:pPr marL="152396" indent="0">
              <a:buNone/>
            </a:pPr>
            <a:r>
              <a:rPr lang="en-CA" sz="2400" dirty="0">
                <a:latin typeface="+mj-lt"/>
              </a:rPr>
              <a:t>My suggestions of useful properties:</a:t>
            </a:r>
          </a:p>
          <a:p>
            <a:pPr marL="952496" lvl="1" indent="-342900">
              <a:buFont typeface="Arial" panose="020B0604020202020204" pitchFamily="34" charset="0"/>
              <a:buChar char="•"/>
            </a:pPr>
            <a:r>
              <a:rPr lang="en-CA" sz="2200" dirty="0">
                <a:latin typeface="+mj-lt"/>
              </a:rPr>
              <a:t>Text-indent helps when the user reads large blocks of text.</a:t>
            </a:r>
          </a:p>
          <a:p>
            <a:pPr marL="952496" lvl="1" indent="-342900">
              <a:buFont typeface="Arial" panose="020B0604020202020204" pitchFamily="34" charset="0"/>
              <a:buChar char="•"/>
            </a:pPr>
            <a:r>
              <a:rPr lang="en-CA" sz="2200" dirty="0">
                <a:latin typeface="+mj-lt"/>
              </a:rPr>
              <a:t>Text-align</a:t>
            </a:r>
          </a:p>
          <a:p>
            <a:pPr marL="1409696" lvl="2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+mj-lt"/>
              </a:rPr>
              <a:t>Left align is most readable</a:t>
            </a:r>
          </a:p>
          <a:p>
            <a:pPr marL="1409696" lvl="2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+mj-lt"/>
              </a:rPr>
              <a:t>Center only for titles</a:t>
            </a:r>
          </a:p>
          <a:p>
            <a:pPr marL="1409696" lvl="2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+mj-lt"/>
              </a:rPr>
              <a:t>Right align to link a figure’s caption if it is placed on the figure’s left side.</a:t>
            </a:r>
          </a:p>
          <a:p>
            <a:pPr marL="1409696" lvl="2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+mj-lt"/>
              </a:rPr>
              <a:t>NEVER use justify</a:t>
            </a:r>
          </a:p>
          <a:p>
            <a:pPr marL="952496" lvl="1" indent="-342900">
              <a:buFont typeface="Arial" panose="020B0604020202020204" pitchFamily="34" charset="0"/>
              <a:buChar char="•"/>
            </a:pPr>
            <a:r>
              <a:rPr lang="en-CA" sz="2200" dirty="0">
                <a:latin typeface="+mj-lt"/>
              </a:rPr>
              <a:t>Letter- and word-spacing used for small fonts only.</a:t>
            </a:r>
          </a:p>
          <a:p>
            <a:pPr marL="952496" lvl="1" indent="-342900">
              <a:buFont typeface="Arial" panose="020B0604020202020204" pitchFamily="34" charset="0"/>
              <a:buChar char="•"/>
            </a:pPr>
            <a:r>
              <a:rPr lang="en-CA" sz="2200" dirty="0">
                <a:latin typeface="+mj-lt"/>
              </a:rPr>
              <a:t>Line-height to increase the space between lines is only  occasionally useful.</a:t>
            </a:r>
            <a:endParaRPr lang="en-US" sz="2200" dirty="0">
              <a:latin typeface="+mj-lt"/>
            </a:endParaRPr>
          </a:p>
        </p:txBody>
      </p:sp>
      <p:pic>
        <p:nvPicPr>
          <p:cNvPr id="5" name="Content Placeholder 4" descr="Screen Clipping">
            <a:extLst>
              <a:ext uri="{FF2B5EF4-FFF2-40B4-BE49-F238E27FC236}">
                <a16:creationId xmlns:a16="http://schemas.microsoft.com/office/drawing/2014/main" id="{6B1B34E3-A382-48E8-88BD-4469FA3B0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071" y="457200"/>
            <a:ext cx="4994141" cy="617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18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636F0-00BE-4D27-B12C-289A4EA70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Sample text properties</a:t>
            </a:r>
          </a:p>
        </p:txBody>
      </p:sp>
      <p:pic>
        <p:nvPicPr>
          <p:cNvPr id="5" name="Picture 4" descr="FIGURE 4.37 Sample text properties">
            <a:extLst>
              <a:ext uri="{FF2B5EF4-FFF2-40B4-BE49-F238E27FC236}">
                <a16:creationId xmlns:a16="http://schemas.microsoft.com/office/drawing/2014/main" id="{07DDEA28-9C10-4B5B-8C28-8C4262862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554" y="1312650"/>
            <a:ext cx="5496892" cy="539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081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C640F1-8E22-4A47-BA23-21253AA89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363" y="309006"/>
            <a:ext cx="6548437" cy="327421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9D4D011-EA26-3F41-B93D-63422CD0516C}"/>
              </a:ext>
            </a:extLst>
          </p:cNvPr>
          <p:cNvSpPr txBox="1">
            <a:spLocks/>
          </p:cNvSpPr>
          <p:nvPr/>
        </p:nvSpPr>
        <p:spPr>
          <a:xfrm>
            <a:off x="3464656" y="3583225"/>
            <a:ext cx="4967844" cy="19526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C00000"/>
                </a:solidFill>
              </a:rPr>
              <a:t>Any Question?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104D0F-C849-BA45-AC7C-713B118DB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9C409-AEBC-AC4B-B24C-458B6F1C7CF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589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12FAB-26C7-424E-A96F-BF02901B7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007FA3"/>
                </a:solidFill>
                <a:latin typeface="Arial"/>
                <a:cs typeface="Arial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6931F-3D73-C849-9755-92B529DFB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5F899-427D-0746-B677-B1FFC74F9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9C409-AEBC-AC4B-B24C-458B6F1C7CF1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0DF68DE-D2B8-E548-8A57-CEE83B4DDCF7}"/>
              </a:ext>
            </a:extLst>
          </p:cNvPr>
          <p:cNvSpPr txBox="1">
            <a:spLocks/>
          </p:cNvSpPr>
          <p:nvPr/>
        </p:nvSpPr>
        <p:spPr>
          <a:xfrm>
            <a:off x="936898" y="1690688"/>
            <a:ext cx="10416902" cy="4023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By the end of this part of the course, you will</a:t>
            </a:r>
          </a:p>
          <a:p>
            <a:pPr lvl="1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learn properties for font</a:t>
            </a:r>
          </a:p>
          <a:p>
            <a:pPr lvl="1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Learn how to use open access fonts</a:t>
            </a:r>
          </a:p>
          <a:p>
            <a:pPr lvl="1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learn properties for paragraphs</a:t>
            </a:r>
          </a:p>
          <a:p>
            <a:pPr lvl="1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29CE5B-06F0-0E4E-AEF1-A1B572D76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8731" y="4125951"/>
            <a:ext cx="1654042" cy="2051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ED6474-220B-5F44-8704-1D8EB0DE1C79}"/>
              </a:ext>
            </a:extLst>
          </p:cNvPr>
          <p:cNvSpPr txBox="1"/>
          <p:nvPr/>
        </p:nvSpPr>
        <p:spPr>
          <a:xfrm>
            <a:off x="2370918" y="6394469"/>
            <a:ext cx="187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Randy C, </a:t>
            </a:r>
            <a:r>
              <a:rPr lang="en-US" dirty="0" err="1"/>
              <a:t>Yasaman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039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A889D-97EC-4712-8814-3D74CE8A8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CSS Text Styling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D9DF8-CA7C-4DA4-9A32-6F60CCB40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1" y="1441451"/>
            <a:ext cx="10977033" cy="5091324"/>
          </a:xfrm>
        </p:spPr>
        <p:txBody>
          <a:bodyPr/>
          <a:lstStyle/>
          <a:p>
            <a:pPr marL="152396" indent="0">
              <a:buNone/>
            </a:pPr>
            <a:r>
              <a:rPr lang="en-US" sz="2400" dirty="0">
                <a:latin typeface="SabonLTPro-Roman"/>
              </a:rPr>
              <a:t>CSS provides two types of properties that affect text.</a:t>
            </a:r>
          </a:p>
          <a:p>
            <a:pPr marL="609596" indent="-457200" algn="l">
              <a:buFont typeface="+mj-lt"/>
              <a:buAutoNum type="arabicPeriod"/>
            </a:pPr>
            <a:r>
              <a:rPr lang="en-US" sz="2400" b="1" dirty="0">
                <a:latin typeface="SabonLTPro-Roman"/>
              </a:rPr>
              <a:t>Font properties</a:t>
            </a:r>
            <a:r>
              <a:rPr lang="en-US" sz="2400" dirty="0">
                <a:latin typeface="SabonLTPro-Roman"/>
              </a:rPr>
              <a:t> that affect the font and its appearance. </a:t>
            </a:r>
          </a:p>
          <a:p>
            <a:pPr marL="609596" indent="-457200" algn="l">
              <a:buFont typeface="+mj-lt"/>
              <a:buAutoNum type="arabicPeriod"/>
            </a:pPr>
            <a:r>
              <a:rPr lang="en-US" sz="2400" b="1" dirty="0">
                <a:latin typeface="SabonLTPro-Roman"/>
              </a:rPr>
              <a:t>Paragraph properties </a:t>
            </a:r>
            <a:r>
              <a:rPr lang="en-US" sz="2400" dirty="0">
                <a:latin typeface="SabonLTPro-Roman"/>
              </a:rPr>
              <a:t>that affect the text in a similar way no matter which font is being used</a:t>
            </a:r>
          </a:p>
          <a:p>
            <a:pPr algn="l"/>
            <a:r>
              <a:rPr lang="en-US" sz="2400" dirty="0">
                <a:latin typeface="SabonLTPro-Roman"/>
              </a:rPr>
              <a:t>Most common font properties include</a:t>
            </a:r>
          </a:p>
          <a:p>
            <a:pPr lvl="1">
              <a:tabLst>
                <a:tab pos="5033963" algn="l"/>
              </a:tabLst>
            </a:pPr>
            <a:r>
              <a:rPr lang="en-US">
                <a:latin typeface="SabonLTPro-Roman"/>
              </a:rPr>
              <a:t>Font	 font-size</a:t>
            </a:r>
          </a:p>
          <a:p>
            <a:pPr lvl="1">
              <a:tabLst>
                <a:tab pos="5033963" algn="l"/>
              </a:tabLst>
            </a:pPr>
            <a:r>
              <a:rPr lang="en-US">
                <a:latin typeface="SabonLTPro-Roman"/>
              </a:rPr>
              <a:t>font-family	 font-variant</a:t>
            </a:r>
          </a:p>
          <a:p>
            <a:pPr lvl="1">
              <a:tabLst>
                <a:tab pos="5033963" algn="l"/>
              </a:tabLst>
            </a:pPr>
            <a:r>
              <a:rPr lang="en-US">
                <a:latin typeface="SabonLTPro-Roman"/>
              </a:rPr>
              <a:t>font-style	 font-weight</a:t>
            </a:r>
            <a:endParaRPr lang="en-CA" dirty="0">
              <a:latin typeface="SabonLTPro-Roman"/>
            </a:endParaRPr>
          </a:p>
          <a:p>
            <a:endParaRPr lang="en-US" dirty="0">
              <a:latin typeface="SabonLTPro-Roman"/>
            </a:endParaRPr>
          </a:p>
        </p:txBody>
      </p:sp>
    </p:spTree>
    <p:extLst>
      <p:ext uri="{BB962C8B-B14F-4D97-AF65-F5344CB8AC3E}">
        <p14:creationId xmlns:p14="http://schemas.microsoft.com/office/powerpoint/2010/main" val="3228354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800" b="1" dirty="0">
                <a:solidFill>
                  <a:srgbClr val="007FA3"/>
                </a:solidFill>
                <a:latin typeface="Arial"/>
                <a:cs typeface="Arial"/>
                <a:sym typeface="Arial"/>
              </a:rPr>
              <a:t>Font Family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A word processor on a desktop machine can make use of any font that is installed on the computer; browsers are no different. </a:t>
            </a:r>
          </a:p>
          <a:p>
            <a:pPr marL="0" indent="0" algn="just">
              <a:buNone/>
            </a:pPr>
            <a:r>
              <a:rPr lang="en-US" b="1" dirty="0">
                <a:latin typeface="SabonLTPro-Roman"/>
              </a:rPr>
              <a:t>However</a:t>
            </a:r>
            <a:r>
              <a:rPr lang="en-US" dirty="0">
                <a:latin typeface="SabonLTPro-Roman"/>
              </a:rPr>
              <a:t>, </a:t>
            </a:r>
          </a:p>
          <a:p>
            <a:pPr marL="457200" lvl="1" indent="0" algn="just">
              <a:buNone/>
            </a:pPr>
            <a:r>
              <a:rPr lang="en-US" dirty="0">
                <a:latin typeface="SabonLTPro-Roman"/>
              </a:rPr>
              <a:t>just because a given font is available on the web developer’s computer does not mean it will be available for all users.</a:t>
            </a:r>
          </a:p>
          <a:p>
            <a:pPr marL="457200" lvl="1" indent="0" algn="just">
              <a:buNone/>
            </a:pPr>
            <a:endParaRPr lang="en-US" dirty="0">
              <a:latin typeface="SabonLTPro-Roman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SabonLTPro-Roman"/>
              </a:rPr>
              <a:t>For this reason, include code to provide a </a:t>
            </a:r>
            <a:r>
              <a:rPr lang="en-US" b="1" dirty="0">
                <a:solidFill>
                  <a:srgbClr val="009A9A"/>
                </a:solidFill>
                <a:latin typeface="SabonLTPro-Bold"/>
              </a:rPr>
              <a:t>web font </a:t>
            </a:r>
            <a:r>
              <a:rPr lang="en-CA" b="1" dirty="0">
                <a:solidFill>
                  <a:srgbClr val="009A9A"/>
                </a:solidFill>
                <a:latin typeface="SabonLTPro-Bold"/>
              </a:rPr>
              <a:t>stack</a:t>
            </a:r>
            <a:endParaRPr lang="en-CA" dirty="0">
              <a:solidFill>
                <a:srgbClr val="000000"/>
              </a:solidFill>
              <a:latin typeface="SabonLTPro-Roman"/>
            </a:endParaRPr>
          </a:p>
          <a:p>
            <a:pPr marL="457200" lvl="1" indent="0">
              <a:buNone/>
            </a:pPr>
            <a:r>
              <a:rPr lang="en-CA" dirty="0">
                <a:solidFill>
                  <a:srgbClr val="000000"/>
                </a:solidFill>
                <a:latin typeface="SabonLTPro-Roman"/>
              </a:rPr>
              <a:t> a </a:t>
            </a:r>
            <a:r>
              <a:rPr lang="en-US" dirty="0">
                <a:solidFill>
                  <a:srgbClr val="000000"/>
                </a:solidFill>
                <a:latin typeface="SabonLTPro-Roman"/>
              </a:rPr>
              <a:t>series of alternate fonts to use in case the original font choice is not on the user’s computer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953589" y="1300957"/>
            <a:ext cx="8534400" cy="3048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A few issues here</a:t>
            </a:r>
          </a:p>
        </p:txBody>
      </p:sp>
    </p:spTree>
    <p:extLst>
      <p:ext uri="{BB962C8B-B14F-4D97-AF65-F5344CB8AC3E}">
        <p14:creationId xmlns:p14="http://schemas.microsoft.com/office/powerpoint/2010/main" val="2808907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6845-9FC9-4281-922D-F3A7B63CC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Font Family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A46F3D-4FEC-4500-A986-2FD8AB5C64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endParaRPr lang="en-CA" dirty="0"/>
          </a:p>
        </p:txBody>
      </p:sp>
      <p:pic>
        <p:nvPicPr>
          <p:cNvPr id="5" name="Picture 4" descr="FIGURE 4.31 Specifying the font family">
            <a:extLst>
              <a:ext uri="{FF2B5EF4-FFF2-40B4-BE49-F238E27FC236}">
                <a16:creationId xmlns:a16="http://schemas.microsoft.com/office/drawing/2014/main" id="{BFAD0BDF-54D2-42A8-9DEE-70020A834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944" y="2472939"/>
            <a:ext cx="8866520" cy="278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56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2B914-3507-42F2-B7F6-85A82E2AC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Web Safe Font Prevalence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38E1E2-E1A4-4E68-830F-53C947ADD4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 algn="r">
              <a:buNone/>
            </a:pPr>
            <a:r>
              <a:rPr lang="en-US" dirty="0">
                <a:hlinkClick r:id="rId2"/>
              </a:rPr>
              <a:t>https://www.cssfontstack.com/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81730-2B29-4ABD-94EB-F3A84075E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66" y="4512044"/>
            <a:ext cx="11051098" cy="1768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210A4E-F1EE-44B0-B2B5-0EB483B48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36" y="2345956"/>
            <a:ext cx="10977033" cy="189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256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CE613-BC00-4F8C-B6A6-8E90464CE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Different font families</a:t>
            </a:r>
          </a:p>
        </p:txBody>
      </p:sp>
      <p:pic>
        <p:nvPicPr>
          <p:cNvPr id="5" name="Picture 4" descr="FIGURE 4.32 The different font families">
            <a:extLst>
              <a:ext uri="{FF2B5EF4-FFF2-40B4-BE49-F238E27FC236}">
                <a16:creationId xmlns:a16="http://schemas.microsoft.com/office/drawing/2014/main" id="{F08D69C7-F9F2-4AD8-A1CD-E8F5B0731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747" y="1312649"/>
            <a:ext cx="9574507" cy="471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09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55352A-D6FB-487E-9CCD-516AB80AB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sz="4800" b="1" dirty="0">
                <a:solidFill>
                  <a:srgbClr val="007FA3"/>
                </a:solidFill>
                <a:latin typeface="Arial"/>
                <a:cs typeface="Arial"/>
              </a:rPr>
              <a:t>When to use Serif &amp; Sans-serif Fonts</a:t>
            </a:r>
            <a:endParaRPr lang="en-US" sz="4800" b="1" dirty="0">
              <a:solidFill>
                <a:srgbClr val="007FA3"/>
              </a:solidFill>
              <a:latin typeface="Arial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2C2F29-0D39-4457-8D7B-CD96D6E079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Serif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7CCAC-13F3-4AC9-B69E-B8CBFFED386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Considered to be: </a:t>
            </a:r>
          </a:p>
          <a:p>
            <a:pPr lvl="1"/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most readable for large blocks of text</a:t>
            </a:r>
          </a:p>
          <a:p>
            <a:pPr lvl="1"/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&amp; thus authoritative</a:t>
            </a:r>
          </a:p>
          <a:p>
            <a:pPr lvl="1"/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when your audience is expecting to spend time with ‘quality’ </a:t>
            </a:r>
            <a:r>
              <a:rPr lang="en-CA">
                <a:latin typeface="Times New Roman" panose="02020603050405020304" pitchFamily="18" charset="0"/>
                <a:cs typeface="Times New Roman" panose="02020603050405020304" pitchFamily="18" charset="0"/>
              </a:rPr>
              <a:t>materials.</a:t>
            </a:r>
          </a:p>
          <a:p>
            <a:pPr marL="0" indent="0">
              <a:buNone/>
            </a:pPr>
            <a:r>
              <a:rPr lang="en-CA">
                <a:latin typeface="Times New Roman" panose="02020603050405020304" pitchFamily="18" charset="0"/>
                <a:cs typeface="Times New Roman" panose="02020603050405020304" pitchFamily="18" charset="0"/>
              </a:rPr>
              <a:t>It possibly facilitates faster reading.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EC9E22-3CB9-4E1D-94D3-6FEA3CBA14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CA" sz="3600" dirty="0">
                <a:latin typeface="Arial" panose="020B0604020202020204" pitchFamily="34" charset="0"/>
                <a:cs typeface="Arial" panose="020B0604020202020204" pitchFamily="34" charset="0"/>
              </a:rPr>
              <a:t>Sans-serif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6D477DE-AA5C-49A6-A255-3EC67F5D120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Considered to be:</a:t>
            </a:r>
          </a:p>
          <a:p>
            <a:pPr lvl="1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Cleaner, thus more modern</a:t>
            </a:r>
          </a:p>
          <a:p>
            <a:pPr lvl="1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Most legible when the font is very small or on low-quality monitors</a:t>
            </a:r>
          </a:p>
          <a:p>
            <a:pPr marL="0" indent="0">
              <a:buNone/>
            </a:pP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Use in captions, footnotes and other short &amp; small bocks of text</a:t>
            </a:r>
            <a:br>
              <a:rPr lang="en-CA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and when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the audience is expecting ‘currency’.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76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8E11C9D-025D-45D7-A0BA-56332BFAF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0"/>
            <a:ext cx="10515600" cy="6093151"/>
          </a:xfrm>
        </p:spPr>
        <p:txBody>
          <a:bodyPr>
            <a:normAutofit/>
          </a:bodyPr>
          <a:lstStyle/>
          <a:p>
            <a:r>
              <a:rPr lang="en-CA" dirty="0"/>
              <a:t>When to use </a:t>
            </a:r>
            <a:r>
              <a:rPr lang="en-CA" dirty="0">
                <a:latin typeface="Bradley Hand ITC" panose="03070402050302030203" pitchFamily="66" charset="0"/>
              </a:rPr>
              <a:t>Cursive</a:t>
            </a:r>
            <a:r>
              <a:rPr lang="en-CA" dirty="0"/>
              <a:t> &amp; </a:t>
            </a:r>
            <a:r>
              <a:rPr lang="en-CA" dirty="0">
                <a:latin typeface="Chiller" panose="04020404031007020602" pitchFamily="82" charset="0"/>
              </a:rPr>
              <a:t>Fancy</a:t>
            </a:r>
            <a:r>
              <a:rPr lang="en-CA" dirty="0"/>
              <a:t> fonts? …</a:t>
            </a:r>
            <a:r>
              <a:rPr lang="en-CA" dirty="0">
                <a:latin typeface="Magneto" panose="04030805050802020D02" pitchFamily="82" charset="0"/>
              </a:rPr>
              <a:t>never</a:t>
            </a:r>
            <a:r>
              <a:rPr lang="en-CA" dirty="0"/>
              <a:t>.</a:t>
            </a:r>
            <a:br>
              <a:rPr lang="en-CA" dirty="0"/>
            </a:b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Possibly for a H1 Page title</a:t>
            </a:r>
            <a:br>
              <a:rPr lang="en-CA" dirty="0"/>
            </a:br>
            <a:br>
              <a:rPr lang="en-CA" dirty="0"/>
            </a:br>
            <a:r>
              <a:rPr lang="en-CA" dirty="0"/>
              <a:t>When to use </a:t>
            </a:r>
            <a:r>
              <a:rPr lang="en-CA" dirty="0">
                <a:latin typeface="Consolas" panose="020B0609020204030204" pitchFamily="49" charset="0"/>
              </a:rPr>
              <a:t>Monospaced</a:t>
            </a:r>
            <a:r>
              <a:rPr lang="en-CA" dirty="0"/>
              <a:t> fonts?</a:t>
            </a:r>
            <a:br>
              <a:rPr lang="en-CA" dirty="0"/>
            </a:br>
            <a:r>
              <a:rPr lang="en-CA" dirty="0"/>
              <a:t>…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129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791</Words>
  <Application>Microsoft Office PowerPoint</Application>
  <PresentationFormat>Widescreen</PresentationFormat>
  <Paragraphs>91</Paragraphs>
  <Slides>19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Arial</vt:lpstr>
      <vt:lpstr>Bradley Hand ITC</vt:lpstr>
      <vt:lpstr>Calibri</vt:lpstr>
      <vt:lpstr>Calibri Light</vt:lpstr>
      <vt:lpstr>Chiller</vt:lpstr>
      <vt:lpstr>Consolas</vt:lpstr>
      <vt:lpstr>Courier New</vt:lpstr>
      <vt:lpstr>Magneto</vt:lpstr>
      <vt:lpstr>SabonLTPro-Bold</vt:lpstr>
      <vt:lpstr>SabonLTPro-Roman</vt:lpstr>
      <vt:lpstr>Times New Roman</vt:lpstr>
      <vt:lpstr>Office Theme</vt:lpstr>
      <vt:lpstr>Visio</vt:lpstr>
      <vt:lpstr>CSS Text Styling</vt:lpstr>
      <vt:lpstr>Objectives</vt:lpstr>
      <vt:lpstr>CSS Text Styling</vt:lpstr>
      <vt:lpstr>Font Family</vt:lpstr>
      <vt:lpstr>Font Family</vt:lpstr>
      <vt:lpstr>Web Safe Font Prevalence</vt:lpstr>
      <vt:lpstr>Different font families</vt:lpstr>
      <vt:lpstr>When to use Serif &amp; Sans-serif Fonts</vt:lpstr>
      <vt:lpstr>When to use Cursive &amp; Fancy fonts? …never. Possibly for a H1 Page title  When to use Monospaced fonts? …code</vt:lpstr>
      <vt:lpstr>@font-face</vt:lpstr>
      <vt:lpstr>Google Font</vt:lpstr>
      <vt:lpstr>Using  em &amp; %</vt:lpstr>
      <vt:lpstr>The rem unit</vt:lpstr>
      <vt:lpstr>Font Sizes: The Defaults</vt:lpstr>
      <vt:lpstr>Font Weight: JBYCDMYS</vt:lpstr>
      <vt:lpstr>Font Properties</vt:lpstr>
      <vt:lpstr>Paragraph Properties</vt:lpstr>
      <vt:lpstr>Sample text properties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Perri</dc:creator>
  <cp:lastModifiedBy>Jim Davis</cp:lastModifiedBy>
  <cp:revision>18</cp:revision>
  <dcterms:created xsi:type="dcterms:W3CDTF">2023-02-01T18:36:45Z</dcterms:created>
  <dcterms:modified xsi:type="dcterms:W3CDTF">2026-01-28T18:30:38Z</dcterms:modified>
</cp:coreProperties>
</file>